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301" r:id="rId2"/>
    <p:sldId id="302" r:id="rId3"/>
    <p:sldId id="289" r:id="rId4"/>
    <p:sldId id="290" r:id="rId5"/>
    <p:sldId id="291" r:id="rId6"/>
    <p:sldId id="292" r:id="rId7"/>
    <p:sldId id="293" r:id="rId8"/>
    <p:sldId id="294" r:id="rId9"/>
    <p:sldId id="297" r:id="rId10"/>
    <p:sldId id="298" r:id="rId11"/>
    <p:sldId id="299" r:id="rId12"/>
    <p:sldId id="295" r:id="rId13"/>
    <p:sldId id="296" r:id="rId14"/>
    <p:sldId id="30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2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9B255-D4D1-438C-A49D-7CF859A198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18BBA-C581-49E9-B98A-6FA19E0A6E42}">
      <dgm:prSet/>
      <dgm:spPr/>
      <dgm:t>
        <a:bodyPr/>
        <a:lstStyle/>
        <a:p>
          <a:r>
            <a:rPr lang="ru-RU" dirty="0" smtClean="0"/>
            <a:t> Добавленная стоимость (ДС)</a:t>
          </a:r>
          <a:endParaRPr lang="ru-RU" dirty="0"/>
        </a:p>
      </dgm:t>
    </dgm:pt>
    <dgm:pt modelId="{BAAC7059-898E-4241-86E7-76F7C12C2485}" type="parTrans" cxnId="{36C8C9AA-8D05-453B-BF50-B3AE5A840A2E}">
      <dgm:prSet/>
      <dgm:spPr/>
      <dgm:t>
        <a:bodyPr/>
        <a:lstStyle/>
        <a:p>
          <a:endParaRPr lang="ru-RU"/>
        </a:p>
      </dgm:t>
    </dgm:pt>
    <dgm:pt modelId="{718FFFA3-A02F-43F6-925B-D1965BE83488}" type="sibTrans" cxnId="{36C8C9AA-8D05-453B-BF50-B3AE5A840A2E}">
      <dgm:prSet/>
      <dgm:spPr/>
      <dgm:t>
        <a:bodyPr/>
        <a:lstStyle/>
        <a:p>
          <a:endParaRPr lang="ru-RU"/>
        </a:p>
      </dgm:t>
    </dgm:pt>
    <dgm:pt modelId="{37D3E386-2869-4A77-88EB-355D85971A06}">
      <dgm:prSet/>
      <dgm:spPr/>
      <dgm:t>
        <a:bodyPr/>
        <a:lstStyle/>
        <a:p>
          <a:r>
            <a:rPr lang="ru-RU" dirty="0" smtClean="0"/>
            <a:t>Экономическая рентабельность  (ЭР)</a:t>
          </a:r>
          <a:endParaRPr lang="ru-RU" dirty="0"/>
        </a:p>
      </dgm:t>
    </dgm:pt>
    <dgm:pt modelId="{C48F3EAA-A2D4-4610-9DAC-C122FAD43651}" type="parTrans" cxnId="{A646C57D-5037-4589-8C93-E2404DD60350}">
      <dgm:prSet/>
      <dgm:spPr/>
      <dgm:t>
        <a:bodyPr/>
        <a:lstStyle/>
        <a:p>
          <a:endParaRPr lang="ru-RU"/>
        </a:p>
      </dgm:t>
    </dgm:pt>
    <dgm:pt modelId="{41553443-08FE-4B10-BC40-EF6A0F6A2369}" type="sibTrans" cxnId="{A646C57D-5037-4589-8C93-E2404DD60350}">
      <dgm:prSet/>
      <dgm:spPr/>
      <dgm:t>
        <a:bodyPr/>
        <a:lstStyle/>
        <a:p>
          <a:endParaRPr lang="ru-RU"/>
        </a:p>
      </dgm:t>
    </dgm:pt>
    <dgm:pt modelId="{B03D2A23-8EF1-47BD-8A86-EE643C5CA351}">
      <dgm:prSet/>
      <dgm:spPr/>
      <dgm:t>
        <a:bodyPr/>
        <a:lstStyle/>
        <a:p>
          <a:r>
            <a:rPr lang="ru-RU" smtClean="0"/>
            <a:t>Нетто-результат эксплуатации  инвестиции (НРЭИ)</a:t>
          </a:r>
          <a:endParaRPr lang="ru-RU"/>
        </a:p>
      </dgm:t>
    </dgm:pt>
    <dgm:pt modelId="{9B04E4CB-7195-4C10-B50D-D9DDE6A9F918}" type="parTrans" cxnId="{F666294E-2D80-4A74-9C9C-55DD8E94EEBA}">
      <dgm:prSet/>
      <dgm:spPr/>
      <dgm:t>
        <a:bodyPr/>
        <a:lstStyle/>
        <a:p>
          <a:endParaRPr lang="ru-RU"/>
        </a:p>
      </dgm:t>
    </dgm:pt>
    <dgm:pt modelId="{FD0BE255-8896-43C8-81FA-01545AD52F6D}" type="sibTrans" cxnId="{F666294E-2D80-4A74-9C9C-55DD8E94EEBA}">
      <dgm:prSet/>
      <dgm:spPr/>
      <dgm:t>
        <a:bodyPr/>
        <a:lstStyle/>
        <a:p>
          <a:endParaRPr lang="ru-RU"/>
        </a:p>
      </dgm:t>
    </dgm:pt>
    <dgm:pt modelId="{0B3AE207-C13F-4874-936A-4730ADE17541}">
      <dgm:prSet/>
      <dgm:spPr/>
      <dgm:t>
        <a:bodyPr/>
        <a:lstStyle/>
        <a:p>
          <a:r>
            <a:rPr lang="ru-RU" dirty="0" smtClean="0"/>
            <a:t>Брутто результат эксплуатации инвестиции (БРЭИ)</a:t>
          </a:r>
        </a:p>
        <a:p>
          <a:endParaRPr lang="ru-RU" dirty="0"/>
        </a:p>
      </dgm:t>
    </dgm:pt>
    <dgm:pt modelId="{907AED67-E6D9-4F1C-AEBE-B72965E91107}" type="parTrans" cxnId="{664B025D-E2B5-4136-8A55-E81A4E792718}">
      <dgm:prSet/>
      <dgm:spPr/>
      <dgm:t>
        <a:bodyPr/>
        <a:lstStyle/>
        <a:p>
          <a:endParaRPr lang="ru-RU"/>
        </a:p>
      </dgm:t>
    </dgm:pt>
    <dgm:pt modelId="{2F89F6B4-71A9-48F7-8779-DC692A8E0C4E}" type="sibTrans" cxnId="{664B025D-E2B5-4136-8A55-E81A4E792718}">
      <dgm:prSet/>
      <dgm:spPr/>
      <dgm:t>
        <a:bodyPr/>
        <a:lstStyle/>
        <a:p>
          <a:endParaRPr lang="ru-RU"/>
        </a:p>
      </dgm:t>
    </dgm:pt>
    <dgm:pt modelId="{C5FA4BF6-878E-4B43-80C3-8BE1BDCEE85D}">
      <dgm:prSet/>
      <dgm:spPr/>
      <dgm:t>
        <a:bodyPr/>
        <a:lstStyle/>
        <a:p>
          <a:r>
            <a:rPr lang="ru-RU" dirty="0" smtClean="0"/>
            <a:t>Формула  Дюпона:  коммерческая маржа и коэффициент трансформации</a:t>
          </a:r>
          <a:endParaRPr lang="ru-RU" dirty="0"/>
        </a:p>
      </dgm:t>
    </dgm:pt>
    <dgm:pt modelId="{20E92CA4-EFD8-49FD-9224-C2B952A0E020}" type="parTrans" cxnId="{C6DE127C-BCBA-4E5D-AADC-DD60463088E8}">
      <dgm:prSet/>
      <dgm:spPr/>
      <dgm:t>
        <a:bodyPr/>
        <a:lstStyle/>
        <a:p>
          <a:endParaRPr lang="ru-RU"/>
        </a:p>
      </dgm:t>
    </dgm:pt>
    <dgm:pt modelId="{C1C5CF43-6A2D-44D5-A928-77C9436AB8BE}" type="sibTrans" cxnId="{C6DE127C-BCBA-4E5D-AADC-DD60463088E8}">
      <dgm:prSet/>
      <dgm:spPr/>
      <dgm:t>
        <a:bodyPr/>
        <a:lstStyle/>
        <a:p>
          <a:endParaRPr lang="ru-RU"/>
        </a:p>
      </dgm:t>
    </dgm:pt>
    <dgm:pt modelId="{7D397DD0-AA51-4E13-A052-ECB10B60221D}" type="pres">
      <dgm:prSet presAssocID="{DC59B255-D4D1-438C-A49D-7CF859A198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D3236-06B3-4A7C-AA1E-C7F7B5622A4C}" type="pres">
      <dgm:prSet presAssocID="{8DA18BBA-C581-49E9-B98A-6FA19E0A6E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5CDF8-CFC9-443C-80F7-BE53F7C61848}" type="pres">
      <dgm:prSet presAssocID="{718FFFA3-A02F-43F6-925B-D1965BE83488}" presName="sibTrans" presStyleCnt="0"/>
      <dgm:spPr/>
    </dgm:pt>
    <dgm:pt modelId="{99D962B4-8903-4F0B-A875-6A6C969861BC}" type="pres">
      <dgm:prSet presAssocID="{0B3AE207-C13F-4874-936A-4730ADE175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30A9F-B74A-418B-BB14-4E3B4ECF6EF6}" type="pres">
      <dgm:prSet presAssocID="{2F89F6B4-71A9-48F7-8779-DC692A8E0C4E}" presName="sibTrans" presStyleCnt="0"/>
      <dgm:spPr/>
    </dgm:pt>
    <dgm:pt modelId="{C26EDBEC-A0F7-4C2F-B086-3D7C9F5B86BB}" type="pres">
      <dgm:prSet presAssocID="{B03D2A23-8EF1-47BD-8A86-EE643C5CA3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CBC0-FBDD-4476-978C-BE6584731B5E}" type="pres">
      <dgm:prSet presAssocID="{FD0BE255-8896-43C8-81FA-01545AD52F6D}" presName="sibTrans" presStyleCnt="0"/>
      <dgm:spPr/>
    </dgm:pt>
    <dgm:pt modelId="{2F74262C-9BCE-49BA-9A00-347A4C8E2007}" type="pres">
      <dgm:prSet presAssocID="{37D3E386-2869-4A77-88EB-355D85971A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A7B54-6883-4845-8123-FC8044D38ECA}" type="pres">
      <dgm:prSet presAssocID="{41553443-08FE-4B10-BC40-EF6A0F6A2369}" presName="sibTrans" presStyleCnt="0"/>
      <dgm:spPr/>
    </dgm:pt>
    <dgm:pt modelId="{386ACB2D-C41C-40F3-876F-7F32374F00FE}" type="pres">
      <dgm:prSet presAssocID="{C5FA4BF6-878E-4B43-80C3-8BE1BDCEE8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ED721-E918-4DFC-93F6-73F3FC6A45B3}" type="presOf" srcId="{37D3E386-2869-4A77-88EB-355D85971A06}" destId="{2F74262C-9BCE-49BA-9A00-347A4C8E2007}" srcOrd="0" destOrd="0" presId="urn:microsoft.com/office/officeart/2005/8/layout/default"/>
    <dgm:cxn modelId="{44D56621-A779-4D98-9E0B-5E7D767FEB8F}" type="presOf" srcId="{DC59B255-D4D1-438C-A49D-7CF859A198E6}" destId="{7D397DD0-AA51-4E13-A052-ECB10B60221D}" srcOrd="0" destOrd="0" presId="urn:microsoft.com/office/officeart/2005/8/layout/default"/>
    <dgm:cxn modelId="{C6DE127C-BCBA-4E5D-AADC-DD60463088E8}" srcId="{DC59B255-D4D1-438C-A49D-7CF859A198E6}" destId="{C5FA4BF6-878E-4B43-80C3-8BE1BDCEE85D}" srcOrd="4" destOrd="0" parTransId="{20E92CA4-EFD8-49FD-9224-C2B952A0E020}" sibTransId="{C1C5CF43-6A2D-44D5-A928-77C9436AB8BE}"/>
    <dgm:cxn modelId="{A646C57D-5037-4589-8C93-E2404DD60350}" srcId="{DC59B255-D4D1-438C-A49D-7CF859A198E6}" destId="{37D3E386-2869-4A77-88EB-355D85971A06}" srcOrd="3" destOrd="0" parTransId="{C48F3EAA-A2D4-4610-9DAC-C122FAD43651}" sibTransId="{41553443-08FE-4B10-BC40-EF6A0F6A2369}"/>
    <dgm:cxn modelId="{F666294E-2D80-4A74-9C9C-55DD8E94EEBA}" srcId="{DC59B255-D4D1-438C-A49D-7CF859A198E6}" destId="{B03D2A23-8EF1-47BD-8A86-EE643C5CA351}" srcOrd="2" destOrd="0" parTransId="{9B04E4CB-7195-4C10-B50D-D9DDE6A9F918}" sibTransId="{FD0BE255-8896-43C8-81FA-01545AD52F6D}"/>
    <dgm:cxn modelId="{1DF3430E-13A5-4E97-B7F0-E4AE2B5424B9}" type="presOf" srcId="{C5FA4BF6-878E-4B43-80C3-8BE1BDCEE85D}" destId="{386ACB2D-C41C-40F3-876F-7F32374F00FE}" srcOrd="0" destOrd="0" presId="urn:microsoft.com/office/officeart/2005/8/layout/default"/>
    <dgm:cxn modelId="{086BFD83-64FE-4AD6-9D78-77216EF2EB0C}" type="presOf" srcId="{8DA18BBA-C581-49E9-B98A-6FA19E0A6E42}" destId="{891D3236-06B3-4A7C-AA1E-C7F7B5622A4C}" srcOrd="0" destOrd="0" presId="urn:microsoft.com/office/officeart/2005/8/layout/default"/>
    <dgm:cxn modelId="{AA36DF60-FA92-4D08-81EC-F17314C70FD0}" type="presOf" srcId="{0B3AE207-C13F-4874-936A-4730ADE17541}" destId="{99D962B4-8903-4F0B-A875-6A6C969861BC}" srcOrd="0" destOrd="0" presId="urn:microsoft.com/office/officeart/2005/8/layout/default"/>
    <dgm:cxn modelId="{0E0692CB-4813-4E65-A34A-7E8D77AF7DF6}" type="presOf" srcId="{B03D2A23-8EF1-47BD-8A86-EE643C5CA351}" destId="{C26EDBEC-A0F7-4C2F-B086-3D7C9F5B86BB}" srcOrd="0" destOrd="0" presId="urn:microsoft.com/office/officeart/2005/8/layout/default"/>
    <dgm:cxn modelId="{36C8C9AA-8D05-453B-BF50-B3AE5A840A2E}" srcId="{DC59B255-D4D1-438C-A49D-7CF859A198E6}" destId="{8DA18BBA-C581-49E9-B98A-6FA19E0A6E42}" srcOrd="0" destOrd="0" parTransId="{BAAC7059-898E-4241-86E7-76F7C12C2485}" sibTransId="{718FFFA3-A02F-43F6-925B-D1965BE83488}"/>
    <dgm:cxn modelId="{664B025D-E2B5-4136-8A55-E81A4E792718}" srcId="{DC59B255-D4D1-438C-A49D-7CF859A198E6}" destId="{0B3AE207-C13F-4874-936A-4730ADE17541}" srcOrd="1" destOrd="0" parTransId="{907AED67-E6D9-4F1C-AEBE-B72965E91107}" sibTransId="{2F89F6B4-71A9-48F7-8779-DC692A8E0C4E}"/>
    <dgm:cxn modelId="{93C1C130-8F3C-47B0-8123-5B0372410128}" type="presParOf" srcId="{7D397DD0-AA51-4E13-A052-ECB10B60221D}" destId="{891D3236-06B3-4A7C-AA1E-C7F7B5622A4C}" srcOrd="0" destOrd="0" presId="urn:microsoft.com/office/officeart/2005/8/layout/default"/>
    <dgm:cxn modelId="{B5436427-35BE-44E0-8EF7-ADFA03418226}" type="presParOf" srcId="{7D397DD0-AA51-4E13-A052-ECB10B60221D}" destId="{2925CDF8-CFC9-443C-80F7-BE53F7C61848}" srcOrd="1" destOrd="0" presId="urn:microsoft.com/office/officeart/2005/8/layout/default"/>
    <dgm:cxn modelId="{748153BA-A9CC-4FF0-9E5D-64F6D7D9701C}" type="presParOf" srcId="{7D397DD0-AA51-4E13-A052-ECB10B60221D}" destId="{99D962B4-8903-4F0B-A875-6A6C969861BC}" srcOrd="2" destOrd="0" presId="urn:microsoft.com/office/officeart/2005/8/layout/default"/>
    <dgm:cxn modelId="{D6A9B9A8-28FB-4796-9F4E-BAB54265C245}" type="presParOf" srcId="{7D397DD0-AA51-4E13-A052-ECB10B60221D}" destId="{51930A9F-B74A-418B-BB14-4E3B4ECF6EF6}" srcOrd="3" destOrd="0" presId="urn:microsoft.com/office/officeart/2005/8/layout/default"/>
    <dgm:cxn modelId="{F17897BE-ED66-4C9B-AF2D-C973021C067E}" type="presParOf" srcId="{7D397DD0-AA51-4E13-A052-ECB10B60221D}" destId="{C26EDBEC-A0F7-4C2F-B086-3D7C9F5B86BB}" srcOrd="4" destOrd="0" presId="urn:microsoft.com/office/officeart/2005/8/layout/default"/>
    <dgm:cxn modelId="{2F39548C-60FF-4BBF-B8AE-585002407E34}" type="presParOf" srcId="{7D397DD0-AA51-4E13-A052-ECB10B60221D}" destId="{6FCBCBC0-FBDD-4476-978C-BE6584731B5E}" srcOrd="5" destOrd="0" presId="urn:microsoft.com/office/officeart/2005/8/layout/default"/>
    <dgm:cxn modelId="{946F0300-F5E2-463A-AD2B-31E4EB4F40EA}" type="presParOf" srcId="{7D397DD0-AA51-4E13-A052-ECB10B60221D}" destId="{2F74262C-9BCE-49BA-9A00-347A4C8E2007}" srcOrd="6" destOrd="0" presId="urn:microsoft.com/office/officeart/2005/8/layout/default"/>
    <dgm:cxn modelId="{DD937647-F88C-4799-AC0F-CC3D9E335C70}" type="presParOf" srcId="{7D397DD0-AA51-4E13-A052-ECB10B60221D}" destId="{20FA7B54-6883-4845-8123-FC8044D38ECA}" srcOrd="7" destOrd="0" presId="urn:microsoft.com/office/officeart/2005/8/layout/default"/>
    <dgm:cxn modelId="{59C6E125-5804-4446-9C06-7E6590040E19}" type="presParOf" srcId="{7D397DD0-AA51-4E13-A052-ECB10B60221D}" destId="{386ACB2D-C41C-40F3-876F-7F32374F00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D3236-06B3-4A7C-AA1E-C7F7B5622A4C}">
      <dsp:nvSpPr>
        <dsp:cNvPr id="0" name=""/>
        <dsp:cNvSpPr/>
      </dsp:nvSpPr>
      <dsp:spPr>
        <a:xfrm>
          <a:off x="0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Добавленная стоимость (ДС)</a:t>
          </a:r>
          <a:endParaRPr lang="ru-RU" sz="2700" kern="1200" dirty="0"/>
        </a:p>
      </dsp:txBody>
      <dsp:txXfrm>
        <a:off x="0" y="495224"/>
        <a:ext cx="3406321" cy="2043792"/>
      </dsp:txXfrm>
    </dsp:sp>
    <dsp:sp modelId="{99D962B4-8903-4F0B-A875-6A6C969861BC}">
      <dsp:nvSpPr>
        <dsp:cNvPr id="0" name=""/>
        <dsp:cNvSpPr/>
      </dsp:nvSpPr>
      <dsp:spPr>
        <a:xfrm>
          <a:off x="3746953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Брутто результат эксплуатации инвестиции (БРЭИ)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746953" y="495224"/>
        <a:ext cx="3406321" cy="2043792"/>
      </dsp:txXfrm>
    </dsp:sp>
    <dsp:sp modelId="{C26EDBEC-A0F7-4C2F-B086-3D7C9F5B86BB}">
      <dsp:nvSpPr>
        <dsp:cNvPr id="0" name=""/>
        <dsp:cNvSpPr/>
      </dsp:nvSpPr>
      <dsp:spPr>
        <a:xfrm>
          <a:off x="7493907" y="495224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Нетто-результат эксплуатации  инвестиции (НРЭИ)</a:t>
          </a:r>
          <a:endParaRPr lang="ru-RU" sz="2700" kern="1200"/>
        </a:p>
      </dsp:txBody>
      <dsp:txXfrm>
        <a:off x="7493907" y="495224"/>
        <a:ext cx="3406321" cy="2043792"/>
      </dsp:txXfrm>
    </dsp:sp>
    <dsp:sp modelId="{2F74262C-9BCE-49BA-9A00-347A4C8E2007}">
      <dsp:nvSpPr>
        <dsp:cNvPr id="0" name=""/>
        <dsp:cNvSpPr/>
      </dsp:nvSpPr>
      <dsp:spPr>
        <a:xfrm>
          <a:off x="1873476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Экономическая рентабельность  (ЭР)</a:t>
          </a:r>
          <a:endParaRPr lang="ru-RU" sz="2700" kern="1200" dirty="0"/>
        </a:p>
      </dsp:txBody>
      <dsp:txXfrm>
        <a:off x="1873476" y="2879649"/>
        <a:ext cx="3406321" cy="2043792"/>
      </dsp:txXfrm>
    </dsp:sp>
    <dsp:sp modelId="{386ACB2D-C41C-40F3-876F-7F32374F00FE}">
      <dsp:nvSpPr>
        <dsp:cNvPr id="0" name=""/>
        <dsp:cNvSpPr/>
      </dsp:nvSpPr>
      <dsp:spPr>
        <a:xfrm>
          <a:off x="5620430" y="2879649"/>
          <a:ext cx="3406321" cy="204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Формула  Дюпона:  коммерческая маржа и коэффициент трансформации</a:t>
          </a:r>
          <a:endParaRPr lang="ru-RU" sz="2700" kern="1200" dirty="0"/>
        </a:p>
      </dsp:txBody>
      <dsp:txXfrm>
        <a:off x="5620430" y="2879649"/>
        <a:ext cx="3406321" cy="204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ДС </a:t>
            </a:r>
            <a:r>
              <a:rPr lang="ru-RU" dirty="0" smtClean="0"/>
              <a:t>- это реальный вклад конкретного предприятия в создание продукта или услуги. Характеризует долю отдельных предприятий в производстве продукции в условиях разделения труда, когда продукт (услуга) является результатом деятельности множества предприятий. </a:t>
            </a:r>
            <a:r>
              <a:rPr lang="ru-RU" b="1" dirty="0" smtClean="0"/>
              <a:t>ДС</a:t>
            </a:r>
            <a:r>
              <a:rPr lang="ru-RU" dirty="0" smtClean="0"/>
              <a:t> представляет собой ту часть стоимости товара (работы, услуги), которую производитель добавляет к стоимости сырья, материалов, работ и услуг третьих лиц, использованных в процессе производства.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4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добавленную стоимость входят следующие компоненты: затраты на оплату производственного персонала (ЗП);</a:t>
            </a:r>
          </a:p>
          <a:p>
            <a:r>
              <a:rPr lang="ru-RU" dirty="0" smtClean="0"/>
              <a:t>отчисления в социальные фонды (ОСФ);</a:t>
            </a:r>
          </a:p>
          <a:p>
            <a:r>
              <a:rPr lang="ru-RU" dirty="0" smtClean="0"/>
              <a:t>амортизационные отчисления (АО);</a:t>
            </a:r>
          </a:p>
          <a:p>
            <a:r>
              <a:rPr lang="ru-RU" dirty="0" smtClean="0"/>
              <a:t>некоторые налоги, проценты за кредит и другие расходы (Р);</a:t>
            </a:r>
          </a:p>
          <a:p>
            <a:r>
              <a:rPr lang="ru-RU" dirty="0" smtClean="0"/>
              <a:t>прибыль (П).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/>
              <a:t>Балансовая прибыль </a:t>
            </a:r>
            <a:r>
              <a:rPr lang="ru-RU" i="1" dirty="0" smtClean="0"/>
              <a:t>включает в себя финансовые результаты от реализации продукции, работ и услуг, от прочей </a:t>
            </a:r>
            <a:r>
              <a:rPr lang="ru-RU" dirty="0" smtClean="0"/>
              <a:t>реализации, доходы и расходы от внереализационных операций. Величина балансовой, налогооблагаемой и чистой прибыли зависит от многочисленных факторов. Размер прибыли во многом зависит и от учетной политики, применяемой на анализируемом предприятии. Нормативные документы предоставляют право субъектам хозяйствования самостоятельно выбирать некоторые методы учета, способные существенно повлиять на формирование финансовых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3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ЭР жизненно важный показатель для предприятия, ведь достаточный уровень экономической рентабельности – свидетельство внешних и залог будущих успехов.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4" y="188641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4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5031" y="2927838"/>
            <a:ext cx="9152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3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565" y="5080001"/>
            <a:ext cx="758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3. Категории финансового менеджмента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649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571499"/>
            <a:ext cx="9717314" cy="62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6" y="5419890"/>
            <a:ext cx="4586513" cy="143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71500"/>
            <a:ext cx="10595429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6037943"/>
            <a:ext cx="4281714" cy="82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8629"/>
            <a:ext cx="120323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                                                   Домашнее задание:</a:t>
            </a:r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1.</a:t>
            </a:r>
            <a:r>
              <a:rPr lang="ru-RU" sz="2400" dirty="0"/>
              <a:t> Стоимость реализованной продукции 250 000 тыс. </a:t>
            </a:r>
            <a:r>
              <a:rPr lang="ru-RU" sz="2400" dirty="0" err="1"/>
              <a:t>тг</a:t>
            </a:r>
            <a:r>
              <a:rPr lang="ru-RU" sz="2400" dirty="0"/>
              <a:t>., услуги сторонних организаций 142 000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- 50000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20000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Актив - 500000 </a:t>
            </a:r>
            <a:r>
              <a:rPr lang="ru-RU" sz="2400" dirty="0" err="1"/>
              <a:t>тыс.тг</a:t>
            </a:r>
            <a:r>
              <a:rPr lang="ru-RU" sz="2400" dirty="0"/>
              <a:t>.. Определить </a:t>
            </a:r>
            <a:r>
              <a:rPr lang="ru-RU" sz="2400" dirty="0" smtClean="0"/>
              <a:t>Экономическую </a:t>
            </a:r>
            <a:r>
              <a:rPr lang="ru-RU" sz="2400" dirty="0"/>
              <a:t>рентабельность активов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2.</a:t>
            </a:r>
            <a:r>
              <a:rPr lang="ru-RU" sz="2400" dirty="0"/>
              <a:t> Определить </a:t>
            </a:r>
            <a:r>
              <a:rPr lang="ru-RU" sz="2400" dirty="0" smtClean="0"/>
              <a:t>Экономическую </a:t>
            </a:r>
            <a:r>
              <a:rPr lang="ru-RU" sz="2400" dirty="0"/>
              <a:t>рентабельность активов. Услуги сторонних организаций 113 000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- 50000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20000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Стоимость реализованной продукции 250 000 </a:t>
            </a:r>
            <a:r>
              <a:rPr lang="ru-RU" sz="2400" dirty="0" err="1"/>
              <a:t>тыс</a:t>
            </a:r>
            <a:r>
              <a:rPr lang="ru-RU" sz="2400" dirty="0"/>
              <a:t> </a:t>
            </a:r>
            <a:r>
              <a:rPr lang="ru-RU" sz="2400" dirty="0" err="1"/>
              <a:t>тг</a:t>
            </a:r>
            <a:r>
              <a:rPr lang="ru-RU" sz="2400" dirty="0"/>
              <a:t>., Актив 650000 </a:t>
            </a:r>
            <a:r>
              <a:rPr lang="ru-RU" sz="2400" dirty="0" err="1"/>
              <a:t>тыс.тг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3.</a:t>
            </a:r>
            <a:r>
              <a:rPr lang="ru-RU" sz="2400" dirty="0"/>
              <a:t> Определить базовые показатели предприятия. Услуги сторонних организаций 420000 тыс.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- 8500 тыс.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3000тыс. </a:t>
            </a:r>
            <a:r>
              <a:rPr lang="ru-RU" sz="2400" dirty="0" err="1"/>
              <a:t>тг</a:t>
            </a:r>
            <a:r>
              <a:rPr lang="ru-RU" sz="2400" dirty="0"/>
              <a:t>., Стоимость реализованной продукции - 620 000 тыс. </a:t>
            </a:r>
            <a:r>
              <a:rPr lang="ru-RU" sz="2400" dirty="0" err="1"/>
              <a:t>тг</a:t>
            </a:r>
            <a:r>
              <a:rPr lang="ru-RU" sz="2400" dirty="0"/>
              <a:t>., Актив -  650000 </a:t>
            </a:r>
            <a:r>
              <a:rPr lang="ru-RU" sz="2400" dirty="0" err="1"/>
              <a:t>тыс</a:t>
            </a:r>
            <a:r>
              <a:rPr lang="ru-RU" sz="2400" dirty="0"/>
              <a:t>..</a:t>
            </a:r>
            <a:r>
              <a:rPr lang="ru-RU" sz="2400" dirty="0" err="1"/>
              <a:t>тг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4. </a:t>
            </a:r>
            <a:r>
              <a:rPr lang="ru-RU" sz="2400" dirty="0"/>
              <a:t>О</a:t>
            </a:r>
            <a:r>
              <a:rPr lang="ru-RU" sz="2400" dirty="0" smtClean="0"/>
              <a:t>пределить Коммерческую маржу. </a:t>
            </a:r>
            <a:r>
              <a:rPr lang="ru-RU" sz="2400" dirty="0"/>
              <a:t>Услуги сторонних организаций - 113 000 тыс.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-50000 тыс.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20000 тыс. </a:t>
            </a:r>
            <a:r>
              <a:rPr lang="ru-RU" sz="2400" dirty="0" err="1"/>
              <a:t>тг</a:t>
            </a:r>
            <a:r>
              <a:rPr lang="ru-RU" sz="2400" dirty="0"/>
              <a:t>., Стоимость реализованной продукции - 250 000 тыс. </a:t>
            </a:r>
            <a:r>
              <a:rPr lang="ru-RU" sz="2400" dirty="0" err="1"/>
              <a:t>тг</a:t>
            </a:r>
            <a:r>
              <a:rPr lang="ru-RU" sz="2400" dirty="0"/>
              <a:t>., Актив - 650000 </a:t>
            </a:r>
            <a:r>
              <a:rPr lang="ru-RU" sz="2400" dirty="0" err="1"/>
              <a:t>тыс</a:t>
            </a:r>
            <a:r>
              <a:rPr lang="ru-RU" sz="2400" dirty="0"/>
              <a:t>..</a:t>
            </a:r>
            <a:r>
              <a:rPr lang="ru-RU" sz="2400" dirty="0" err="1"/>
              <a:t>тг</a:t>
            </a:r>
            <a:r>
              <a:rPr lang="ru-RU" sz="2400" dirty="0"/>
              <a:t>.. Оборот - 370000 тыс. </a:t>
            </a:r>
            <a:r>
              <a:rPr lang="ru-RU" dirty="0" err="1"/>
              <a:t>тг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612845"/>
            <a:ext cx="117710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Задача 5. </a:t>
            </a:r>
            <a:r>
              <a:rPr lang="ru-RU" sz="2400" dirty="0"/>
              <a:t>НРЭИ – 500 тыс. </a:t>
            </a:r>
            <a:r>
              <a:rPr lang="ru-RU" sz="2400" dirty="0" err="1"/>
              <a:t>тг</a:t>
            </a:r>
            <a:r>
              <a:rPr lang="ru-RU" sz="2400" dirty="0"/>
              <a:t>.. Экономическая рентабельность активов - 20%, Коэффициент Трансформации – 5. Определить Коммерческую маржу и объем Активов предприятия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Задача  </a:t>
            </a:r>
            <a:r>
              <a:rPr lang="ru-RU" sz="2400" b="1" dirty="0" smtClean="0"/>
              <a:t>6.</a:t>
            </a:r>
            <a:r>
              <a:rPr lang="ru-RU" sz="2400" dirty="0" smtClean="0"/>
              <a:t>Определить </a:t>
            </a:r>
            <a:r>
              <a:rPr lang="ru-RU" sz="2400" dirty="0"/>
              <a:t>показатели: Коммерческая маржа и Коэффициент Трансформации. Услуги сторонних организаций  - 113 000 тыс.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-50000 тыс.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20000тыс. </a:t>
            </a:r>
            <a:r>
              <a:rPr lang="ru-RU" sz="2400" dirty="0" err="1"/>
              <a:t>тг</a:t>
            </a:r>
            <a:r>
              <a:rPr lang="ru-RU" sz="2400" dirty="0"/>
              <a:t>., Стоимость реализованной продукции - 250 000 тыс. </a:t>
            </a:r>
            <a:r>
              <a:rPr lang="ru-RU" sz="2400" dirty="0" err="1"/>
              <a:t>тг</a:t>
            </a:r>
            <a:r>
              <a:rPr lang="ru-RU" sz="2400" dirty="0"/>
              <a:t>., Актив - 650000 </a:t>
            </a:r>
            <a:r>
              <a:rPr lang="ru-RU" sz="2400" dirty="0" err="1"/>
              <a:t>тыс.тг</a:t>
            </a:r>
            <a:r>
              <a:rPr lang="ru-RU" sz="2400" dirty="0"/>
              <a:t>. Оборот - 370000 тыс. </a:t>
            </a:r>
            <a:r>
              <a:rPr lang="ru-RU" sz="2400" dirty="0" err="1"/>
              <a:t>тг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7.</a:t>
            </a:r>
            <a:r>
              <a:rPr lang="ru-RU" sz="2400" dirty="0"/>
              <a:t> Активы предприятия – 78 000 тыс. </a:t>
            </a:r>
            <a:r>
              <a:rPr lang="ru-RU" sz="2400" dirty="0" err="1"/>
              <a:t>тг</a:t>
            </a:r>
            <a:r>
              <a:rPr lang="ru-RU" sz="2400" dirty="0"/>
              <a:t>. Экономическая рентабельность активов - 25%, Коммерческая маржа 12,5%. Определить Коэффициент Трансформации и НРЭИ.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Задача </a:t>
            </a:r>
            <a:r>
              <a:rPr lang="ru-RU" sz="2400" b="1" dirty="0"/>
              <a:t>8. </a:t>
            </a:r>
            <a:r>
              <a:rPr lang="ru-RU" sz="2400" dirty="0"/>
              <a:t>Определить Коэффициент Трансформации </a:t>
            </a:r>
            <a:r>
              <a:rPr lang="ru-RU" sz="2400" dirty="0" smtClean="0"/>
              <a:t>и  </a:t>
            </a:r>
            <a:r>
              <a:rPr lang="ru-RU" sz="2400" dirty="0"/>
              <a:t>экономическую рентабельность активов. Услуги сторонних организаций - 125 000 тыс. </a:t>
            </a:r>
            <a:r>
              <a:rPr lang="ru-RU" sz="2400" dirty="0" err="1"/>
              <a:t>тг</a:t>
            </a:r>
            <a:r>
              <a:rPr lang="ru-RU" sz="2400" dirty="0"/>
              <a:t>., фонд оплаты труда -60000 тыс. </a:t>
            </a:r>
            <a:r>
              <a:rPr lang="ru-RU" sz="2400" dirty="0" err="1"/>
              <a:t>тг</a:t>
            </a:r>
            <a:r>
              <a:rPr lang="ru-RU" sz="2400" dirty="0"/>
              <a:t>., амортизационный фонд – 18000тыс. </a:t>
            </a:r>
            <a:r>
              <a:rPr lang="ru-RU" sz="2400" dirty="0" err="1"/>
              <a:t>тг</a:t>
            </a:r>
            <a:r>
              <a:rPr lang="ru-RU" sz="2400" dirty="0"/>
              <a:t>., Стоимость реализованной продукции - 310 000 тыс. </a:t>
            </a:r>
            <a:r>
              <a:rPr lang="ru-RU" sz="2400" dirty="0" err="1"/>
              <a:t>тг</a:t>
            </a:r>
            <a:r>
              <a:rPr lang="ru-RU" sz="2400" dirty="0"/>
              <a:t>., Актив - 765000 </a:t>
            </a:r>
            <a:r>
              <a:rPr lang="ru-RU" sz="2400" dirty="0" err="1"/>
              <a:t>тыс.тг.Оборот</a:t>
            </a:r>
            <a:r>
              <a:rPr lang="ru-RU" sz="2400" dirty="0"/>
              <a:t> - 600000 тыс. </a:t>
            </a:r>
            <a:r>
              <a:rPr lang="ru-RU" sz="2400" dirty="0" err="1"/>
              <a:t>тг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4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59657"/>
            <a:ext cx="118581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  </a:t>
            </a:r>
            <a:r>
              <a:rPr lang="ru-RU" sz="2400" b="1" dirty="0" smtClean="0"/>
              <a:t>Выводы по теме: </a:t>
            </a:r>
          </a:p>
          <a:p>
            <a:pPr algn="just"/>
            <a:r>
              <a:rPr lang="ru-RU" sz="2000" b="1" dirty="0" smtClean="0"/>
              <a:t>По первому вопросу: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величину доходности </a:t>
            </a:r>
            <a:r>
              <a:rPr lang="ru-RU" sz="2400" dirty="0" smtClean="0"/>
              <a:t>Акционерного </a:t>
            </a:r>
            <a:r>
              <a:rPr lang="ru-RU" sz="2400" dirty="0"/>
              <a:t>капитала влияют следующие факторы:</a:t>
            </a:r>
          </a:p>
          <a:p>
            <a:r>
              <a:rPr lang="ru-RU" sz="2400" dirty="0" smtClean="0"/>
              <a:t>1. ставка </a:t>
            </a:r>
            <a:r>
              <a:rPr lang="ru-RU" sz="2400" dirty="0"/>
              <a:t>налогов;</a:t>
            </a:r>
          </a:p>
          <a:p>
            <a:r>
              <a:rPr lang="ru-RU" sz="2400" dirty="0" smtClean="0"/>
              <a:t>2. проценты </a:t>
            </a:r>
            <a:r>
              <a:rPr lang="ru-RU" sz="2400" dirty="0"/>
              <a:t>за кредит;</a:t>
            </a:r>
          </a:p>
          <a:p>
            <a:r>
              <a:rPr lang="ru-RU" sz="2400" dirty="0" smtClean="0"/>
              <a:t>3. операционная </a:t>
            </a:r>
            <a:r>
              <a:rPr lang="ru-RU" sz="2400" dirty="0"/>
              <a:t>рентабельность;</a:t>
            </a:r>
          </a:p>
          <a:p>
            <a:r>
              <a:rPr lang="ru-RU" sz="2400" dirty="0" smtClean="0"/>
              <a:t>4. оборачиваемость </a:t>
            </a:r>
            <a:r>
              <a:rPr lang="ru-RU" sz="2400" dirty="0"/>
              <a:t>активов;</a:t>
            </a:r>
          </a:p>
          <a:p>
            <a:r>
              <a:rPr lang="ru-RU" sz="2400" dirty="0" smtClean="0"/>
              <a:t>5. финансовый </a:t>
            </a:r>
            <a:r>
              <a:rPr lang="ru-RU" sz="2400" dirty="0"/>
              <a:t>рычаг (</a:t>
            </a:r>
            <a:r>
              <a:rPr lang="ru-RU" sz="2400" dirty="0" err="1"/>
              <a:t>леверидж</a:t>
            </a:r>
            <a:r>
              <a:rPr lang="ru-RU" sz="2400" dirty="0"/>
              <a:t>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/>
              <a:t>второму вопросу</a:t>
            </a:r>
            <a:r>
              <a:rPr lang="ru-RU" sz="2400" b="1" dirty="0" smtClean="0"/>
              <a:t>: </a:t>
            </a:r>
            <a:r>
              <a:rPr lang="ru-RU" sz="2000" dirty="0" smtClean="0"/>
              <a:t>Во </a:t>
            </a:r>
            <a:r>
              <a:rPr lang="ru-RU" sz="2000" dirty="0"/>
              <a:t>всем мире принята единая терминология и </a:t>
            </a:r>
            <a:r>
              <a:rPr lang="ru-RU" sz="2000" dirty="0" smtClean="0"/>
              <a:t>система финансовых </a:t>
            </a:r>
            <a:r>
              <a:rPr lang="ru-RU" sz="2000" dirty="0"/>
              <a:t>показателей, без которой невозможно на </a:t>
            </a:r>
            <a:r>
              <a:rPr lang="ru-RU" sz="2000" dirty="0" smtClean="0"/>
              <a:t>равных общаться </a:t>
            </a:r>
            <a:r>
              <a:rPr lang="ru-RU" sz="2000" dirty="0"/>
              <a:t>с западными партнерами, согласно которой выделяют</a:t>
            </a:r>
          </a:p>
          <a:p>
            <a:r>
              <a:rPr lang="ru-RU" sz="2000" dirty="0"/>
              <a:t>четыре основных показателя, используемых как в западной, </a:t>
            </a:r>
            <a:r>
              <a:rPr lang="ru-RU" sz="2000" dirty="0" smtClean="0"/>
              <a:t>так и </a:t>
            </a:r>
            <a:r>
              <a:rPr lang="ru-RU" sz="2000" dirty="0"/>
              <a:t>в отечественной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1600" y="92365"/>
            <a:ext cx="11933382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1.Базовые показатели финансового менеджмента.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2.Методика формализованного факторного анализа экономической рентабельности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Домашнее задание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Выводы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ознакомить студентов с основами базовых показателей финансового менеджмента для практического их использования.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усвоение определения базовых показателей: ДС, БРЭИ, НРЭИ, ЭРА, КМ и КТ (формула Дюпона).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171" y="359003"/>
            <a:ext cx="10791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Вопрос 1.Базовые </a:t>
            </a:r>
            <a:r>
              <a:rPr lang="ru-RU" sz="2800" b="1" dirty="0"/>
              <a:t>показатели финансового менеджмента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1703759"/>
              </p:ext>
            </p:extLst>
          </p:nvPr>
        </p:nvGraphicFramePr>
        <p:xfrm>
          <a:off x="682171" y="1159222"/>
          <a:ext cx="10900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92865"/>
            <a:ext cx="11256629" cy="44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6743" y="4688114"/>
            <a:ext cx="1168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Вследствие этого возникает налог на добавленную стоимость. По официальному определению </a:t>
            </a:r>
            <a:r>
              <a:rPr lang="ru-RU" b="1" dirty="0"/>
              <a:t>НДС </a:t>
            </a:r>
            <a:r>
              <a:rPr lang="ru-RU" dirty="0"/>
              <a:t>представляет собой форму изъятия в бюджет части добавочной стоимости, создаваемой на всех стадиях производства, и определяется как разница между стоимостью реализованных товаров и стоимостью материальных затрат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Анализ </a:t>
            </a:r>
            <a:r>
              <a:rPr lang="ru-RU" dirty="0">
                <a:solidFill>
                  <a:srgbClr val="00B050"/>
                </a:solidFill>
              </a:rPr>
              <a:t>динамики ДС </a:t>
            </a:r>
            <a:r>
              <a:rPr lang="ru-RU" dirty="0"/>
              <a:t>свидетельствует </a:t>
            </a:r>
            <a:r>
              <a:rPr lang="ru-RU" dirty="0">
                <a:solidFill>
                  <a:srgbClr val="00B050"/>
                </a:solidFill>
              </a:rPr>
              <a:t>о масштабе деятельности организации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86"/>
            <a:ext cx="10609943" cy="66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5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1" y="2206171"/>
            <a:ext cx="256902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30627"/>
            <a:ext cx="11691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Брутто-результат эксплуатации инвестиции (БРЭИ)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3105835"/>
            <a:ext cx="8577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Величина БРЭИ  определяется как  разница между ДС и оплатой  труда (ОТ).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201" y="1008288"/>
            <a:ext cx="10987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БРЭИ</a:t>
            </a:r>
            <a:r>
              <a:rPr lang="ru-RU" sz="2000" dirty="0"/>
              <a:t> используется в финансовом менеджменте как один из основных промежуточных результатов финансово-хозяйственной деятельности </a:t>
            </a:r>
            <a:r>
              <a:rPr lang="ru-RU" sz="2000" dirty="0" smtClean="0"/>
              <a:t>предприятия</a:t>
            </a:r>
            <a:r>
              <a:rPr lang="ru-RU" sz="2000" dirty="0"/>
              <a:t>. Представляя собой прибыль до вычета амортизационных </a:t>
            </a:r>
            <a:r>
              <a:rPr lang="ru-RU" sz="2000" dirty="0" smtClean="0"/>
              <a:t>отчислений</a:t>
            </a:r>
            <a:r>
              <a:rPr lang="ru-RU" sz="2000" dirty="0"/>
              <a:t>, финансовых издержек по заемным средствам и налога на прибыль, </a:t>
            </a:r>
            <a:r>
              <a:rPr lang="ru-RU" sz="2000" dirty="0" smtClean="0"/>
              <a:t>величина </a:t>
            </a:r>
            <a:r>
              <a:rPr lang="ru-RU" sz="2000" b="1" dirty="0"/>
              <a:t>БРЭИ</a:t>
            </a:r>
            <a:r>
              <a:rPr lang="ru-RU" sz="2000" dirty="0"/>
              <a:t> является </a:t>
            </a:r>
            <a:r>
              <a:rPr lang="ru-RU" sz="2000" dirty="0">
                <a:solidFill>
                  <a:srgbClr val="00B050"/>
                </a:solidFill>
              </a:rPr>
              <a:t>первейшим показателем достаточности средств на покрытие всех этих </a:t>
            </a:r>
            <a:r>
              <a:rPr lang="ru-RU" sz="2000" dirty="0" smtClean="0">
                <a:solidFill>
                  <a:srgbClr val="00B050"/>
                </a:solidFill>
              </a:rPr>
              <a:t>расходов.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913" y="3475167"/>
            <a:ext cx="87230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sz="2400" b="1" dirty="0"/>
              <a:t>БРЭИ=ДС-От;</a:t>
            </a:r>
          </a:p>
          <a:p>
            <a:endParaRPr lang="ru-RU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удельному весу </a:t>
            </a:r>
            <a:r>
              <a:rPr lang="ru-RU" sz="2400" b="1" dirty="0"/>
              <a:t>БРЭИ </a:t>
            </a:r>
            <a:r>
              <a:rPr lang="ru-RU" sz="2400" dirty="0"/>
              <a:t>в добавленной стоимости можно судить  </a:t>
            </a:r>
            <a:r>
              <a:rPr lang="ru-RU" sz="2400" dirty="0">
                <a:solidFill>
                  <a:srgbClr val="00B050"/>
                </a:solidFill>
              </a:rPr>
              <a:t>об </a:t>
            </a:r>
            <a:r>
              <a:rPr lang="ru-RU" sz="2400" dirty="0" smtClean="0">
                <a:solidFill>
                  <a:srgbClr val="00B050"/>
                </a:solidFill>
              </a:rPr>
              <a:t>эффективности </a:t>
            </a:r>
            <a:r>
              <a:rPr lang="ru-RU" sz="2400" dirty="0">
                <a:solidFill>
                  <a:srgbClr val="00B050"/>
                </a:solidFill>
              </a:rPr>
              <a:t>управления предприятием </a:t>
            </a:r>
            <a:r>
              <a:rPr lang="ru-RU" sz="2400" dirty="0"/>
              <a:t>и составить общее представление </a:t>
            </a:r>
            <a:r>
              <a:rPr lang="ru-RU" sz="2400" dirty="0">
                <a:solidFill>
                  <a:srgbClr val="00B050"/>
                </a:solidFill>
              </a:rPr>
              <a:t>о </a:t>
            </a:r>
            <a:r>
              <a:rPr lang="ru-RU" sz="2400" dirty="0" smtClean="0">
                <a:solidFill>
                  <a:srgbClr val="00B050"/>
                </a:solidFill>
              </a:rPr>
              <a:t>потенциальной </a:t>
            </a:r>
            <a:r>
              <a:rPr lang="ru-RU" sz="2400" dirty="0">
                <a:solidFill>
                  <a:srgbClr val="00B050"/>
                </a:solidFill>
              </a:rPr>
              <a:t>рентабельности и гибкости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5810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85" y="449943"/>
            <a:ext cx="10914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Нетто-результат эксплуатации /НРЭИ/, или прибыль до уплаты </a:t>
            </a:r>
            <a:r>
              <a:rPr lang="ru-RU" sz="2800" b="1" dirty="0" smtClean="0"/>
              <a:t>процентов </a:t>
            </a:r>
            <a:r>
              <a:rPr lang="ru-RU" sz="2800" b="1" dirty="0"/>
              <a:t>за кредит и налога на прибыль.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71" y="1404050"/>
            <a:ext cx="2670629" cy="545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04050"/>
            <a:ext cx="952137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 предыдущего показателя вычтены все затраты на восстановление </a:t>
            </a:r>
            <a:r>
              <a:rPr lang="ru-RU" dirty="0" smtClean="0"/>
              <a:t>основных </a:t>
            </a:r>
            <a:r>
              <a:rPr lang="ru-RU" dirty="0"/>
              <a:t>средств – это и будет </a:t>
            </a:r>
            <a:r>
              <a:rPr lang="ru-RU" b="1" dirty="0"/>
              <a:t>нетто – результат эксплуатации инвестиций</a:t>
            </a:r>
            <a:r>
              <a:rPr lang="ru-RU" dirty="0"/>
              <a:t>. П</a:t>
            </a:r>
            <a:r>
              <a:rPr lang="ru-RU" dirty="0" smtClean="0"/>
              <a:t>редставляет </a:t>
            </a:r>
            <a:r>
              <a:rPr lang="ru-RU" dirty="0"/>
              <a:t>собой прибыль до уплаты процентов за кредиты и займы и налога на прибыль. Поэтому на практике для быстроты расчетов можно </a:t>
            </a:r>
            <a:r>
              <a:rPr lang="ru-RU" dirty="0" smtClean="0"/>
              <a:t>принимать </a:t>
            </a:r>
            <a:r>
              <a:rPr lang="ru-RU" dirty="0"/>
              <a:t>за </a:t>
            </a:r>
            <a:r>
              <a:rPr lang="ru-RU" b="1" dirty="0"/>
              <a:t>НРЭИ</a:t>
            </a:r>
            <a:r>
              <a:rPr lang="ru-RU" dirty="0"/>
              <a:t> балансовую прибыль (</a:t>
            </a:r>
            <a:r>
              <a:rPr lang="ru-RU" b="1" dirty="0"/>
              <a:t>БП</a:t>
            </a:r>
            <a:r>
              <a:rPr lang="ru-RU" dirty="0"/>
              <a:t>), восстановленную до нетто – </a:t>
            </a:r>
            <a:r>
              <a:rPr lang="ru-RU" dirty="0" smtClean="0"/>
              <a:t>результата </a:t>
            </a:r>
            <a:r>
              <a:rPr lang="ru-RU" dirty="0"/>
              <a:t>эксплуатации инвестиций прибавлением процентов за кредиты, относимых на себестоимость продукции (работ, услуг).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sz="2400" b="1" dirty="0"/>
              <a:t>а) НРЭИ=БРЭИ-Ас;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      б</a:t>
            </a:r>
            <a:r>
              <a:rPr lang="ru-RU" sz="2400" b="1" dirty="0"/>
              <a:t>) НРЭИ=БП+% за кредит;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способом можно избежать двойного счета процентов, ибо часть их, относимая, по действующему законодательству, на чистую прибыль, остающуюся в распоряжении предприятия, содержится в самой балансовой прибыли.</a:t>
            </a:r>
          </a:p>
          <a:p>
            <a:pPr algn="just"/>
            <a:r>
              <a:rPr lang="ru-RU" dirty="0" smtClean="0"/>
              <a:t>    </a:t>
            </a:r>
            <a:r>
              <a:rPr lang="ru-RU" b="1" dirty="0">
                <a:solidFill>
                  <a:srgbClr val="00B050"/>
                </a:solidFill>
              </a:rPr>
              <a:t>НРЭИ </a:t>
            </a:r>
            <a:r>
              <a:rPr lang="ru-RU" b="1" dirty="0"/>
              <a:t>– это есть </a:t>
            </a:r>
            <a:r>
              <a:rPr lang="ru-RU" b="1" dirty="0">
                <a:solidFill>
                  <a:srgbClr val="00B050"/>
                </a:solidFill>
              </a:rPr>
              <a:t>экономический эффект</a:t>
            </a:r>
            <a:r>
              <a:rPr lang="ru-RU" b="1" dirty="0"/>
              <a:t>, представляющий собой прибыль до уплаты процентов за кредит и налога на прибыль.</a:t>
            </a:r>
          </a:p>
          <a:p>
            <a:pPr algn="just"/>
            <a:r>
              <a:rPr lang="ru-RU" dirty="0"/>
              <a:t> Данный показатель условно можно отождествить с показателем, отражающимся в отечественной отчетности в форме № 2 «Отчет о прибылях и убытках», если к балансовой прибыли прибавить проценты за кредит, относимые на себестоимость продукта.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Анализ динамики НРЭИ </a:t>
            </a:r>
            <a:r>
              <a:rPr lang="ru-RU" b="1" dirty="0"/>
              <a:t>свидетельствует </a:t>
            </a:r>
            <a:r>
              <a:rPr lang="ru-RU" b="1" dirty="0">
                <a:solidFill>
                  <a:srgbClr val="00B050"/>
                </a:solidFill>
              </a:rPr>
              <a:t>о</a:t>
            </a:r>
            <a:r>
              <a:rPr lang="ru-RU" b="1" dirty="0"/>
              <a:t> </a:t>
            </a:r>
            <a:r>
              <a:rPr lang="ru-RU" b="1" dirty="0">
                <a:solidFill>
                  <a:srgbClr val="00B050"/>
                </a:solidFill>
              </a:rPr>
              <a:t>рентабельности организации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143"/>
            <a:ext cx="1198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Экономическая </a:t>
            </a:r>
            <a:r>
              <a:rPr lang="ru-RU" sz="2400" b="1" dirty="0"/>
              <a:t>рентабельность (ЭР) активов </a:t>
            </a:r>
            <a:r>
              <a:rPr lang="ru-RU" sz="2400" dirty="0"/>
              <a:t>или тоже, что экономическая рентабельность всего капитала предприятия, т.е. суммы его собственных и заемных средств.</a:t>
            </a:r>
          </a:p>
          <a:p>
            <a:pPr algn="just"/>
            <a:r>
              <a:rPr lang="ru-RU" sz="2400" dirty="0"/>
              <a:t>В дальнейшем мы будем пользоваться показателем основанным на наиболее общей формуле рентабельности, характеризующей эффективность затрат и вложений:</a:t>
            </a:r>
          </a:p>
          <a:p>
            <a:endParaRPr lang="ru-RU" sz="2400" dirty="0"/>
          </a:p>
          <a:p>
            <a:r>
              <a:rPr lang="ru-RU" sz="2400" dirty="0"/>
              <a:t>	</a:t>
            </a:r>
            <a:r>
              <a:rPr lang="ru-RU" sz="2400" b="1" dirty="0"/>
              <a:t>ЭРА=НРЭИ / актив х 100=БП+% за кредит / актив х 100</a:t>
            </a:r>
            <a:r>
              <a:rPr lang="ru-RU" sz="2400" b="1" dirty="0" smtClean="0"/>
              <a:t>;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76798"/>
            <a:ext cx="12191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числитель этой формулы подставляется НРЭИ. А в знаменатель, помня, что именно в активе баланса предприятия отражены направления расходования и вложений средств, подставили объем актива:</a:t>
            </a:r>
          </a:p>
          <a:p>
            <a:endParaRPr lang="ru-RU" dirty="0"/>
          </a:p>
          <a:p>
            <a:r>
              <a:rPr lang="ru-RU" b="1" dirty="0" smtClean="0"/>
              <a:t>                ЭР </a:t>
            </a:r>
            <a:r>
              <a:rPr lang="ru-RU" b="1" dirty="0"/>
              <a:t>=  НРЭИ / актив * 100 = прибыль до уплаты налога     +    проценты за кредит, относимые на себестоимость</a:t>
            </a:r>
          </a:p>
          <a:p>
            <a:r>
              <a:rPr lang="ru-RU" b="1" dirty="0"/>
              <a:t>/ актив х 100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4554125"/>
            <a:ext cx="11422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Поскольку актив и пассив равны, а последний представляет собой </a:t>
            </a:r>
            <a:r>
              <a:rPr lang="ru-RU" dirty="0" smtClean="0"/>
              <a:t>совокупность </a:t>
            </a:r>
            <a:r>
              <a:rPr lang="ru-RU" dirty="0"/>
              <a:t>собственных средств и заимствований то </a:t>
            </a:r>
          </a:p>
          <a:p>
            <a:r>
              <a:rPr lang="ru-RU" dirty="0"/>
              <a:t>ЭР = НРЭИ/ </a:t>
            </a:r>
            <a:r>
              <a:rPr lang="ru-RU" dirty="0" smtClean="0"/>
              <a:t>актив  </a:t>
            </a:r>
            <a:r>
              <a:rPr lang="ru-RU" dirty="0"/>
              <a:t>* 100 = НРЭИ / </a:t>
            </a:r>
            <a:r>
              <a:rPr lang="ru-RU" dirty="0" smtClean="0"/>
              <a:t>Пассив </a:t>
            </a:r>
            <a:r>
              <a:rPr lang="ru-RU" dirty="0"/>
              <a:t>* 100 =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=   </a:t>
            </a:r>
          </a:p>
          <a:p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60" y="5602513"/>
            <a:ext cx="10196074" cy="8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2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0"/>
            <a:ext cx="10334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Очень полезным для принятия правильных финансовых решений является определение не только величины экономической рентабельности активов, но и расчет того, что называется коммерческой </a:t>
            </a:r>
            <a:r>
              <a:rPr lang="ru-RU" sz="2000" dirty="0" err="1"/>
              <a:t>маржой</a:t>
            </a:r>
            <a:r>
              <a:rPr lang="ru-RU" sz="2000" dirty="0"/>
              <a:t> (КМ) и коэффициентом трансформации (КТ). Названия этих терминов также представляют собой кальку с английского языка. Для нашей страны это еще не устоявшиеся понятия, впрочем, как и БРЭИ, НРЭИ и многие другие. Экономический же смысл КМ и КТ достаточно легко определить: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4" y="1805464"/>
            <a:ext cx="6357257" cy="54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2554514"/>
            <a:ext cx="10450287" cy="40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1190</Words>
  <Application>Microsoft Office PowerPoint</Application>
  <PresentationFormat>Широкоэкранный</PresentationFormat>
  <Paragraphs>97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204</cp:revision>
  <dcterms:created xsi:type="dcterms:W3CDTF">2016-03-13T21:05:59Z</dcterms:created>
  <dcterms:modified xsi:type="dcterms:W3CDTF">2021-01-29T07:36:50Z</dcterms:modified>
</cp:coreProperties>
</file>